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1" r:id="rId4"/>
    <p:sldId id="260" r:id="rId5"/>
    <p:sldId id="262" r:id="rId6"/>
    <p:sldId id="265" r:id="rId7"/>
    <p:sldId id="263" r:id="rId8"/>
    <p:sldId id="264" r:id="rId9"/>
    <p:sldId id="258"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6659F3AA-E577-430C-AAC1-6054DF0AAB33}" type="datetimeFigureOut">
              <a:rPr lang="en-US" smtClean="0"/>
              <a:pPr/>
              <a:t>6/12/2012</a:t>
            </a:fld>
            <a:endParaRPr lang="en-US"/>
          </a:p>
        </p:txBody>
      </p:sp>
      <p:sp>
        <p:nvSpPr>
          <p:cNvPr id="16" name="Slide Number Placeholder 15"/>
          <p:cNvSpPr>
            <a:spLocks noGrp="1"/>
          </p:cNvSpPr>
          <p:nvPr>
            <p:ph type="sldNum" sz="quarter" idx="11"/>
          </p:nvPr>
        </p:nvSpPr>
        <p:spPr/>
        <p:txBody>
          <a:bodyPr/>
          <a:lstStyle/>
          <a:p>
            <a:fld id="{AB9D0D8E-7E3C-471B-8D16-4F5C2AECFE10}"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659F3AA-E577-430C-AAC1-6054DF0AAB33}" type="datetimeFigureOut">
              <a:rPr lang="en-US" smtClean="0"/>
              <a:pPr/>
              <a:t>6/12/2012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9D0D8E-7E3C-471B-8D16-4F5C2AECFE1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659F3AA-E577-430C-AAC1-6054DF0AAB33}" type="datetimeFigureOut">
              <a:rPr lang="en-US" smtClean="0"/>
              <a:pPr/>
              <a:t>6/12/2012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9D0D8E-7E3C-471B-8D16-4F5C2AECFE1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6659F3AA-E577-430C-AAC1-6054DF0AAB33}" type="datetimeFigureOut">
              <a:rPr lang="en-US" smtClean="0"/>
              <a:pPr/>
              <a:t>6/12/2012</a:t>
            </a:fld>
            <a:endParaRPr lang="en-US"/>
          </a:p>
        </p:txBody>
      </p:sp>
      <p:sp>
        <p:nvSpPr>
          <p:cNvPr id="15" name="Slide Number Placeholder 14"/>
          <p:cNvSpPr>
            <a:spLocks noGrp="1"/>
          </p:cNvSpPr>
          <p:nvPr>
            <p:ph type="sldNum" sz="quarter" idx="15"/>
          </p:nvPr>
        </p:nvSpPr>
        <p:spPr/>
        <p:txBody>
          <a:bodyPr/>
          <a:lstStyle>
            <a:lvl1pPr algn="ctr">
              <a:defRPr/>
            </a:lvl1pPr>
          </a:lstStyle>
          <a:p>
            <a:fld id="{AB9D0D8E-7E3C-471B-8D16-4F5C2AECFE10}"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6659F3AA-E577-430C-AAC1-6054DF0AAB33}" type="datetimeFigureOut">
              <a:rPr lang="en-US" smtClean="0"/>
              <a:pPr/>
              <a:t>6/12/2012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9D0D8E-7E3C-471B-8D16-4F5C2AECFE10}"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659F3AA-E577-430C-AAC1-6054DF0AAB33}" type="datetimeFigureOut">
              <a:rPr lang="en-US" smtClean="0"/>
              <a:pPr/>
              <a:t>6/12/2012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9D0D8E-7E3C-471B-8D16-4F5C2AECFE10}"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AB9D0D8E-7E3C-471B-8D16-4F5C2AECFE10}"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6659F3AA-E577-430C-AAC1-6054DF0AAB33}" type="datetimeFigureOut">
              <a:rPr lang="en-US" smtClean="0"/>
              <a:pPr/>
              <a:t>6/12/2012</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659F3AA-E577-430C-AAC1-6054DF0AAB33}" type="datetimeFigureOut">
              <a:rPr lang="en-US" smtClean="0"/>
              <a:pPr/>
              <a:t>6/12/2012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B9D0D8E-7E3C-471B-8D16-4F5C2AECFE10}"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59F3AA-E577-430C-AAC1-6054DF0AAB33}" type="datetimeFigureOut">
              <a:rPr lang="en-US" smtClean="0"/>
              <a:pPr/>
              <a:t>6/12/2012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B9D0D8E-7E3C-471B-8D16-4F5C2AECFE1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6659F3AA-E577-430C-AAC1-6054DF0AAB33}" type="datetimeFigureOut">
              <a:rPr lang="en-US" smtClean="0"/>
              <a:pPr/>
              <a:t>6/12/2012</a:t>
            </a:fld>
            <a:endParaRPr lang="en-US"/>
          </a:p>
        </p:txBody>
      </p:sp>
      <p:sp>
        <p:nvSpPr>
          <p:cNvPr id="9" name="Slide Number Placeholder 8"/>
          <p:cNvSpPr>
            <a:spLocks noGrp="1"/>
          </p:cNvSpPr>
          <p:nvPr>
            <p:ph type="sldNum" sz="quarter" idx="15"/>
          </p:nvPr>
        </p:nvSpPr>
        <p:spPr/>
        <p:txBody>
          <a:bodyPr/>
          <a:lstStyle/>
          <a:p>
            <a:fld id="{AB9D0D8E-7E3C-471B-8D16-4F5C2AECFE10}"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6659F3AA-E577-430C-AAC1-6054DF0AAB33}" type="datetimeFigureOut">
              <a:rPr lang="en-US" smtClean="0"/>
              <a:pPr/>
              <a:t>6/12/2012</a:t>
            </a:fld>
            <a:endParaRPr lang="en-US"/>
          </a:p>
        </p:txBody>
      </p:sp>
      <p:sp>
        <p:nvSpPr>
          <p:cNvPr id="9" name="Slide Number Placeholder 8"/>
          <p:cNvSpPr>
            <a:spLocks noGrp="1"/>
          </p:cNvSpPr>
          <p:nvPr>
            <p:ph type="sldNum" sz="quarter" idx="11"/>
          </p:nvPr>
        </p:nvSpPr>
        <p:spPr/>
        <p:txBody>
          <a:bodyPr/>
          <a:lstStyle/>
          <a:p>
            <a:fld id="{AB9D0D8E-7E3C-471B-8D16-4F5C2AECFE10}"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6659F3AA-E577-430C-AAC1-6054DF0AAB33}" type="datetimeFigureOut">
              <a:rPr lang="en-US" smtClean="0"/>
              <a:pPr/>
              <a:t>6/12/2012</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AB9D0D8E-7E3C-471B-8D16-4F5C2AECFE10}"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hyperlink" Target="http://www.wglasser.com/who-we-are" TargetMode="Externa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smtClean="0"/>
              <a:t>William </a:t>
            </a:r>
            <a:r>
              <a:rPr lang="en-US" sz="4000" dirty="0" err="1" smtClean="0"/>
              <a:t>Glasser</a:t>
            </a:r>
            <a:endParaRPr lang="en-US" sz="4000" dirty="0"/>
          </a:p>
        </p:txBody>
      </p:sp>
      <p:sp>
        <p:nvSpPr>
          <p:cNvPr id="6" name="Text Placeholder 5"/>
          <p:cNvSpPr>
            <a:spLocks noGrp="1"/>
          </p:cNvSpPr>
          <p:nvPr>
            <p:ph type="body" sz="half" idx="2"/>
          </p:nvPr>
        </p:nvSpPr>
        <p:spPr/>
        <p:txBody>
          <a:bodyPr/>
          <a:lstStyle/>
          <a:p>
            <a:r>
              <a:rPr lang="en-US" dirty="0" smtClean="0"/>
              <a:t>Dr. </a:t>
            </a:r>
            <a:r>
              <a:rPr lang="en-US" dirty="0" err="1" smtClean="0"/>
              <a:t>Glasser</a:t>
            </a:r>
            <a:r>
              <a:rPr lang="en-US" dirty="0" smtClean="0"/>
              <a:t> is an internationally recognized psychiatrist who is best known as the author of </a:t>
            </a:r>
            <a:r>
              <a:rPr lang="en-US" b="1" dirty="0" smtClean="0">
                <a:solidFill>
                  <a:schemeClr val="accent2"/>
                </a:solidFill>
              </a:rPr>
              <a:t>Reality Therapy</a:t>
            </a:r>
            <a:r>
              <a:rPr lang="en-US" dirty="0" smtClean="0"/>
              <a:t>, a method of psychotherapy he created in 1965 and that is now taught all over the world. </a:t>
            </a:r>
          </a:p>
          <a:p>
            <a:endParaRPr lang="en-US" dirty="0"/>
          </a:p>
        </p:txBody>
      </p:sp>
      <p:pic>
        <p:nvPicPr>
          <p:cNvPr id="11" name="Picture Placeholder 10" descr="dr_glasser.jpg"/>
          <p:cNvPicPr>
            <a:picLocks noGrp="1" noChangeAspect="1"/>
          </p:cNvPicPr>
          <p:nvPr>
            <p:ph type="pic" idx="1"/>
          </p:nvPr>
        </p:nvPicPr>
        <p:blipFill>
          <a:blip r:embed="rId2" cstate="print"/>
          <a:srcRect t="15150" b="15150"/>
          <a:stretch>
            <a:fillRect/>
          </a:stretch>
        </p:blipFill>
        <p:spPr>
          <a:xfrm>
            <a:off x="1828800" y="381000"/>
            <a:ext cx="3419061" cy="3810000"/>
          </a:xfrm>
        </p:spPr>
      </p:pic>
      <p:sp>
        <p:nvSpPr>
          <p:cNvPr id="12" name="TextBox 11"/>
          <p:cNvSpPr txBox="1"/>
          <p:nvPr/>
        </p:nvSpPr>
        <p:spPr>
          <a:xfrm>
            <a:off x="533400" y="5029200"/>
            <a:ext cx="4495800" cy="1200329"/>
          </a:xfrm>
          <a:prstGeom prst="rect">
            <a:avLst/>
          </a:prstGeom>
          <a:noFill/>
        </p:spPr>
        <p:txBody>
          <a:bodyPr wrap="square" rtlCol="0">
            <a:spAutoFit/>
          </a:bodyPr>
          <a:lstStyle/>
          <a:p>
            <a:r>
              <a:rPr lang="en-US" dirty="0" smtClean="0"/>
              <a:t>Reality Therapy teaches that we need not be victims of our past or our present unless we choose to be.</a:t>
            </a:r>
          </a:p>
          <a:p>
            <a:r>
              <a:rPr lang="en-US" dirty="0" smtClean="0"/>
              <a:t>-Dr. William </a:t>
            </a:r>
            <a:r>
              <a:rPr lang="en-US" dirty="0" err="1" smtClean="0"/>
              <a:t>Glasser</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Born in 1925 and raised in Cleveland, Ohio.</a:t>
            </a:r>
          </a:p>
          <a:p>
            <a:r>
              <a:rPr lang="en-US" dirty="0" smtClean="0"/>
              <a:t>Started out in his career as </a:t>
            </a:r>
            <a:r>
              <a:rPr lang="en-US" smtClean="0"/>
              <a:t>a Chemical </a:t>
            </a:r>
            <a:r>
              <a:rPr lang="en-US" dirty="0" smtClean="0"/>
              <a:t>Engineer but then realized his true interest was psychiatric .</a:t>
            </a:r>
          </a:p>
          <a:p>
            <a:r>
              <a:rPr lang="en-US" dirty="0" smtClean="0"/>
              <a:t>Attended medical school at Case Western Reserve University.</a:t>
            </a:r>
          </a:p>
          <a:p>
            <a:r>
              <a:rPr lang="en-US" dirty="0" smtClean="0"/>
              <a:t>Took his psychiatric training at the Veterans Administration Hospital in West Los Angeles and UCLA ( 1954-57)</a:t>
            </a:r>
          </a:p>
          <a:p>
            <a:r>
              <a:rPr lang="en-US" dirty="0" smtClean="0"/>
              <a:t>Certified in 1961</a:t>
            </a:r>
          </a:p>
          <a:p>
            <a:endParaRPr lang="en-US" dirty="0"/>
          </a:p>
        </p:txBody>
      </p:sp>
      <p:sp>
        <p:nvSpPr>
          <p:cNvPr id="3" name="Title 2"/>
          <p:cNvSpPr>
            <a:spLocks noGrp="1"/>
          </p:cNvSpPr>
          <p:nvPr>
            <p:ph type="title"/>
          </p:nvPr>
        </p:nvSpPr>
        <p:spPr/>
        <p:txBody>
          <a:bodyPr/>
          <a:lstStyle/>
          <a:p>
            <a:r>
              <a:rPr lang="en-US" dirty="0" smtClean="0"/>
              <a:t>A little Background on Dr. </a:t>
            </a:r>
            <a:r>
              <a:rPr lang="en-US" dirty="0" err="1" smtClean="0"/>
              <a:t>Glasser</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09600" y="381000"/>
            <a:ext cx="8305800" cy="1981200"/>
          </a:xfrm>
        </p:spPr>
        <p:txBody>
          <a:bodyPr/>
          <a:lstStyle/>
          <a:p>
            <a:r>
              <a:rPr lang="en-US" dirty="0" smtClean="0"/>
              <a:t>Two Theories</a:t>
            </a:r>
            <a:endParaRPr lang="en-US" dirty="0"/>
          </a:p>
        </p:txBody>
      </p:sp>
      <p:sp>
        <p:nvSpPr>
          <p:cNvPr id="5" name="Subtitle 4"/>
          <p:cNvSpPr>
            <a:spLocks noGrp="1"/>
          </p:cNvSpPr>
          <p:nvPr>
            <p:ph type="subTitle" idx="1"/>
          </p:nvPr>
        </p:nvSpPr>
        <p:spPr>
          <a:xfrm>
            <a:off x="457200" y="2819400"/>
            <a:ext cx="8305800" cy="2396196"/>
          </a:xfrm>
        </p:spPr>
        <p:txBody>
          <a:bodyPr/>
          <a:lstStyle/>
          <a:p>
            <a:r>
              <a:rPr lang="en-US" dirty="0" smtClean="0"/>
              <a:t>Choice Theory which revolves around satisfying five basic psychological needs.</a:t>
            </a:r>
          </a:p>
          <a:p>
            <a:r>
              <a:rPr lang="en-US" dirty="0" smtClean="0"/>
              <a:t>Reality Theory is a method of educational counseling and human interaction that doesn’t infringe on the rights of other and allows individuals to implement personal choice.</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Revolves around satisfying five basic psychological needs</a:t>
            </a:r>
          </a:p>
          <a:p>
            <a:pPr lvl="1">
              <a:buFont typeface="Wingdings" pitchFamily="2" charset="2"/>
              <a:buChar char="Ø"/>
            </a:pPr>
            <a:r>
              <a:rPr lang="en-US" dirty="0" smtClean="0"/>
              <a:t>Belonging and love</a:t>
            </a:r>
          </a:p>
          <a:p>
            <a:pPr lvl="1">
              <a:buFont typeface="Wingdings" pitchFamily="2" charset="2"/>
              <a:buChar char="Ø"/>
            </a:pPr>
            <a:r>
              <a:rPr lang="en-US" dirty="0" smtClean="0"/>
              <a:t>Power and competence</a:t>
            </a:r>
          </a:p>
          <a:p>
            <a:pPr lvl="1">
              <a:buFont typeface="Wingdings" pitchFamily="2" charset="2"/>
              <a:buChar char="Ø"/>
            </a:pPr>
            <a:r>
              <a:rPr lang="en-US" dirty="0" smtClean="0"/>
              <a:t>Freedom</a:t>
            </a:r>
          </a:p>
          <a:p>
            <a:pPr lvl="1">
              <a:buFont typeface="Wingdings" pitchFamily="2" charset="2"/>
              <a:buChar char="Ø"/>
            </a:pPr>
            <a:r>
              <a:rPr lang="en-US" dirty="0" smtClean="0"/>
              <a:t>Fun</a:t>
            </a:r>
          </a:p>
          <a:p>
            <a:pPr lvl="1">
              <a:buFont typeface="Wingdings" pitchFamily="2" charset="2"/>
              <a:buChar char="Ø"/>
            </a:pPr>
            <a:r>
              <a:rPr lang="en-US" dirty="0" smtClean="0"/>
              <a:t>Physical and Survival</a:t>
            </a:r>
          </a:p>
          <a:p>
            <a:endParaRPr lang="en-US" dirty="0"/>
          </a:p>
        </p:txBody>
      </p:sp>
      <p:sp>
        <p:nvSpPr>
          <p:cNvPr id="3" name="Title 2"/>
          <p:cNvSpPr>
            <a:spLocks noGrp="1"/>
          </p:cNvSpPr>
          <p:nvPr>
            <p:ph type="title"/>
          </p:nvPr>
        </p:nvSpPr>
        <p:spPr/>
        <p:txBody>
          <a:bodyPr/>
          <a:lstStyle/>
          <a:p>
            <a:r>
              <a:rPr lang="en-US" dirty="0" smtClean="0"/>
              <a:t>Choice Theory</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err="1" smtClean="0"/>
              <a:t>Glasser</a:t>
            </a:r>
            <a:r>
              <a:rPr lang="en-US" dirty="0" smtClean="0"/>
              <a:t> believes that when choices are understood, responsibility is developed.</a:t>
            </a:r>
          </a:p>
          <a:p>
            <a:r>
              <a:rPr lang="en-US" dirty="0" smtClean="0"/>
              <a:t>This theory is a set of techniques for managing classroom behaviors.</a:t>
            </a:r>
          </a:p>
          <a:p>
            <a:r>
              <a:rPr lang="en-US" dirty="0" smtClean="0"/>
              <a:t>Reality Theory is based off of four questions to lead the students to understanding their actions and taking responsibility for their behavior.</a:t>
            </a:r>
          </a:p>
          <a:p>
            <a:pPr lvl="2"/>
            <a:r>
              <a:rPr lang="en-US" dirty="0" smtClean="0"/>
              <a:t>What do you want?</a:t>
            </a:r>
          </a:p>
          <a:p>
            <a:pPr lvl="2"/>
            <a:r>
              <a:rPr lang="en-US" dirty="0" smtClean="0"/>
              <a:t>What are you doing?</a:t>
            </a:r>
          </a:p>
          <a:p>
            <a:pPr lvl="2"/>
            <a:r>
              <a:rPr lang="en-US" dirty="0" smtClean="0"/>
              <a:t>Is it helping you?(explanation)</a:t>
            </a:r>
          </a:p>
          <a:p>
            <a:pPr lvl="2"/>
            <a:r>
              <a:rPr lang="en-US" dirty="0" smtClean="0"/>
              <a:t>What is your plan now?</a:t>
            </a:r>
          </a:p>
          <a:p>
            <a:pPr lvl="2"/>
            <a:endParaRPr lang="en-US" dirty="0" smtClean="0"/>
          </a:p>
          <a:p>
            <a:endParaRPr lang="en-US" dirty="0" smtClean="0"/>
          </a:p>
          <a:p>
            <a:pPr>
              <a:buNone/>
            </a:pPr>
            <a:endParaRPr lang="en-US" dirty="0"/>
          </a:p>
        </p:txBody>
      </p:sp>
      <p:sp>
        <p:nvSpPr>
          <p:cNvPr id="3" name="Title 2"/>
          <p:cNvSpPr>
            <a:spLocks noGrp="1"/>
          </p:cNvSpPr>
          <p:nvPr>
            <p:ph type="title"/>
          </p:nvPr>
        </p:nvSpPr>
        <p:spPr/>
        <p:txBody>
          <a:bodyPr/>
          <a:lstStyle/>
          <a:p>
            <a:r>
              <a:rPr lang="en-US" dirty="0" smtClean="0"/>
              <a:t>Reality Theory</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Strengths        and          Weakness</a:t>
            </a:r>
            <a:endParaRPr lang="en-US" dirty="0"/>
          </a:p>
        </p:txBody>
      </p:sp>
      <p:sp>
        <p:nvSpPr>
          <p:cNvPr id="3" name="Content Placeholder 2"/>
          <p:cNvSpPr>
            <a:spLocks noGrp="1"/>
          </p:cNvSpPr>
          <p:nvPr>
            <p:ph sz="half" idx="1"/>
          </p:nvPr>
        </p:nvSpPr>
        <p:spPr/>
        <p:txBody>
          <a:bodyPr/>
          <a:lstStyle/>
          <a:p>
            <a:r>
              <a:rPr lang="en-US" dirty="0" smtClean="0"/>
              <a:t>Easy to implement</a:t>
            </a:r>
          </a:p>
          <a:p>
            <a:r>
              <a:rPr lang="en-US" dirty="0" smtClean="0"/>
              <a:t>Very straight forward</a:t>
            </a:r>
          </a:p>
          <a:p>
            <a:r>
              <a:rPr lang="en-US" dirty="0" smtClean="0"/>
              <a:t>Individual – guidance approaches tend to be the most effective.</a:t>
            </a:r>
          </a:p>
          <a:p>
            <a:r>
              <a:rPr lang="en-US" dirty="0" smtClean="0"/>
              <a:t>In reality you gain power by giving it up. A good leader gains respect not power.</a:t>
            </a:r>
            <a:endParaRPr lang="en-US" dirty="0"/>
          </a:p>
        </p:txBody>
      </p:sp>
      <p:sp>
        <p:nvSpPr>
          <p:cNvPr id="4" name="Content Placeholder 3"/>
          <p:cNvSpPr>
            <a:spLocks noGrp="1"/>
          </p:cNvSpPr>
          <p:nvPr>
            <p:ph sz="half" idx="2"/>
          </p:nvPr>
        </p:nvSpPr>
        <p:spPr/>
        <p:txBody>
          <a:bodyPr/>
          <a:lstStyle/>
          <a:p>
            <a:r>
              <a:rPr lang="en-US" dirty="0" smtClean="0"/>
              <a:t>Not all teachers feel comfortable in this role.</a:t>
            </a:r>
          </a:p>
          <a:p>
            <a:r>
              <a:rPr lang="en-US" dirty="0" smtClean="0"/>
              <a:t>Teachers feel this model allows the student “to get away with it” bad behavior.</a:t>
            </a:r>
          </a:p>
          <a:p>
            <a:r>
              <a:rPr lang="en-US" dirty="0" smtClean="0"/>
              <a:t>It also takes time away from standardized class work.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err="1" smtClean="0"/>
              <a:t>Glasser</a:t>
            </a:r>
            <a:r>
              <a:rPr lang="en-US" dirty="0" smtClean="0"/>
              <a:t> has written over twenty books about choice and reality theory.</a:t>
            </a:r>
          </a:p>
          <a:p>
            <a:r>
              <a:rPr lang="en-US" dirty="0" smtClean="0"/>
              <a:t>In 1967, he founded The Institute for Reality Therapy. Since that time, over 75,000 people worldwide have taken Intensive Training to gain knowledge on how to apply his ideas in their professional life. They have discovered that by using choice theory, their personal relationships have improved as well.</a:t>
            </a:r>
            <a:endParaRPr lang="en-US" dirty="0"/>
          </a:p>
        </p:txBody>
      </p:sp>
      <p:sp>
        <p:nvSpPr>
          <p:cNvPr id="3" name="Title 2"/>
          <p:cNvSpPr>
            <a:spLocks noGrp="1"/>
          </p:cNvSpPr>
          <p:nvPr>
            <p:ph type="title"/>
          </p:nvPr>
        </p:nvSpPr>
        <p:spPr/>
        <p:txBody>
          <a:bodyPr/>
          <a:lstStyle/>
          <a:p>
            <a:r>
              <a:rPr lang="en-US" dirty="0" smtClean="0"/>
              <a:t>Works of Dr. </a:t>
            </a:r>
            <a:r>
              <a:rPr lang="en-US" dirty="0" err="1" smtClean="0"/>
              <a:t>Glasser</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7924800" cy="1371600"/>
          </a:xfrm>
        </p:spPr>
        <p:txBody>
          <a:bodyPr/>
          <a:lstStyle/>
          <a:p>
            <a:r>
              <a:rPr lang="en-US" dirty="0" smtClean="0"/>
              <a:t>The real Reality of it…</a:t>
            </a:r>
            <a:endParaRPr lang="en-US" dirty="0"/>
          </a:p>
        </p:txBody>
      </p:sp>
      <p:sp>
        <p:nvSpPr>
          <p:cNvPr id="3" name="Text Placeholder 2"/>
          <p:cNvSpPr>
            <a:spLocks noGrp="1"/>
          </p:cNvSpPr>
          <p:nvPr>
            <p:ph type="body" idx="1"/>
          </p:nvPr>
        </p:nvSpPr>
        <p:spPr>
          <a:xfrm>
            <a:off x="609600" y="1447800"/>
            <a:ext cx="7924800" cy="3429000"/>
          </a:xfrm>
        </p:spPr>
        <p:txBody>
          <a:bodyPr>
            <a:normAutofit/>
          </a:bodyPr>
          <a:lstStyle/>
          <a:p>
            <a:r>
              <a:rPr lang="en-US" dirty="0" smtClean="0"/>
              <a:t>Will these theories actually work in the classroom?</a:t>
            </a:r>
          </a:p>
          <a:p>
            <a:pPr>
              <a:buFont typeface="Arial" pitchFamily="34" charset="0"/>
              <a:buChar char="•"/>
            </a:pPr>
            <a:r>
              <a:rPr lang="en-US" dirty="0" smtClean="0"/>
              <a:t>Absolutely I strongly believe that if we start the students at a young age to take responsibility of their behaviors that it will reduce the problems we have with in our classroom.</a:t>
            </a:r>
          </a:p>
          <a:p>
            <a:pPr>
              <a:buFont typeface="Arial" pitchFamily="34" charset="0"/>
              <a:buChar char="•"/>
            </a:pPr>
            <a:r>
              <a:rPr lang="en-US" dirty="0" smtClean="0"/>
              <a:t>It allows the teacher to step away from the role as the bad guy and put the role of the bad guy on the student and his/her actions.</a:t>
            </a:r>
          </a:p>
          <a:p>
            <a:pPr>
              <a:buFont typeface="Arial" pitchFamily="34" charset="0"/>
              <a:buChar char="•"/>
            </a:pPr>
            <a:r>
              <a:rPr lang="en-US" dirty="0" smtClean="0"/>
              <a:t>It will give the students a chance to reflect on themselves and see what they can do to solve their own problems so the teacher can stick to teaching and not problem solving.</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7924800" cy="1371600"/>
          </a:xfrm>
        </p:spPr>
        <p:txBody>
          <a:bodyPr/>
          <a:lstStyle/>
          <a:p>
            <a:r>
              <a:rPr lang="en-US" dirty="0" smtClean="0"/>
              <a:t>References</a:t>
            </a:r>
            <a:endParaRPr lang="en-US" dirty="0"/>
          </a:p>
        </p:txBody>
      </p:sp>
      <p:sp>
        <p:nvSpPr>
          <p:cNvPr id="3" name="Text Placeholder 2"/>
          <p:cNvSpPr>
            <a:spLocks noGrp="1"/>
          </p:cNvSpPr>
          <p:nvPr>
            <p:ph type="body" idx="1"/>
          </p:nvPr>
        </p:nvSpPr>
        <p:spPr>
          <a:xfrm>
            <a:off x="685800" y="2209800"/>
            <a:ext cx="7924800" cy="4114800"/>
          </a:xfrm>
        </p:spPr>
        <p:txBody>
          <a:bodyPr>
            <a:normAutofit/>
          </a:bodyPr>
          <a:lstStyle/>
          <a:p>
            <a:pPr>
              <a:buFont typeface="Arial" pitchFamily="34" charset="0"/>
              <a:buChar char="•"/>
            </a:pPr>
            <a:r>
              <a:rPr lang="en-US" sz="1200" dirty="0" smtClean="0">
                <a:latin typeface="Times New Roman" pitchFamily="18" charset="0"/>
                <a:cs typeface="Times New Roman" pitchFamily="18" charset="0"/>
              </a:rPr>
              <a:t>Muller, H. (2011). </a:t>
            </a:r>
            <a:r>
              <a:rPr lang="en-US" sz="1200" i="1" dirty="0" smtClean="0">
                <a:latin typeface="Times New Roman" pitchFamily="18" charset="0"/>
                <a:cs typeface="Times New Roman" pitchFamily="18" charset="0"/>
              </a:rPr>
              <a:t>H </a:t>
            </a:r>
            <a:r>
              <a:rPr lang="en-US" sz="1200" i="1" dirty="0" err="1" smtClean="0">
                <a:latin typeface="Times New Roman" pitchFamily="18" charset="0"/>
                <a:cs typeface="Times New Roman" pitchFamily="18" charset="0"/>
              </a:rPr>
              <a:t>mueller</a:t>
            </a:r>
            <a:r>
              <a:rPr lang="en-US" sz="1200" i="1" dirty="0" smtClean="0">
                <a:latin typeface="Times New Roman" pitchFamily="18" charset="0"/>
                <a:cs typeface="Times New Roman" pitchFamily="18" charset="0"/>
              </a:rPr>
              <a:t> design</a:t>
            </a:r>
            <a:r>
              <a:rPr lang="en-US" sz="1200" dirty="0" smtClean="0">
                <a:latin typeface="Times New Roman" pitchFamily="18" charset="0"/>
                <a:cs typeface="Times New Roman" pitchFamily="18" charset="0"/>
              </a:rPr>
              <a:t>. Retrieved </a:t>
            </a:r>
            <a:r>
              <a:rPr lang="en-US" sz="1200" dirty="0" smtClean="0">
                <a:latin typeface="Times New Roman" pitchFamily="18" charset="0"/>
                <a:cs typeface="Times New Roman" pitchFamily="18" charset="0"/>
              </a:rPr>
              <a:t>from </a:t>
            </a:r>
            <a:r>
              <a:rPr lang="en-US" sz="1200" b="1" dirty="0" smtClean="0"/>
              <a:t>http://tinyurl.com/6ujtcyd</a:t>
            </a:r>
            <a:r>
              <a:rPr lang="en-US" sz="1200" dirty="0" smtClean="0"/>
              <a:t/>
            </a:r>
            <a:br>
              <a:rPr lang="en-US" sz="1200" dirty="0" smtClean="0"/>
            </a:br>
            <a:endParaRPr lang="en-US" sz="1200" dirty="0" smtClean="0">
              <a:latin typeface="Times New Roman" pitchFamily="18" charset="0"/>
              <a:cs typeface="Times New Roman" pitchFamily="18" charset="0"/>
            </a:endParaRPr>
          </a:p>
          <a:p>
            <a:pPr>
              <a:buFont typeface="Arial" pitchFamily="34" charset="0"/>
              <a:buChar char="•"/>
            </a:pPr>
            <a:r>
              <a:rPr lang="en-US" sz="1200" i="1" dirty="0" smtClean="0">
                <a:latin typeface="Times New Roman" pitchFamily="18" charset="0"/>
                <a:cs typeface="Times New Roman" pitchFamily="18" charset="0"/>
              </a:rPr>
              <a:t>Beach city design</a:t>
            </a:r>
            <a:r>
              <a:rPr lang="en-US" sz="1200" dirty="0" smtClean="0">
                <a:latin typeface="Times New Roman" pitchFamily="18" charset="0"/>
                <a:cs typeface="Times New Roman" pitchFamily="18" charset="0"/>
              </a:rPr>
              <a:t>. (2010). Retrieved from </a:t>
            </a:r>
            <a:r>
              <a:rPr lang="en-US" sz="1200" dirty="0" smtClean="0">
                <a:latin typeface="Times New Roman" pitchFamily="18" charset="0"/>
                <a:cs typeface="Times New Roman" pitchFamily="18" charset="0"/>
                <a:hlinkClick r:id="rId2"/>
              </a:rPr>
              <a:t>http://www.wglasser.com/who-we-are </a:t>
            </a:r>
            <a:endParaRPr lang="en-US" sz="1200" dirty="0" smtClean="0">
              <a:latin typeface="Times New Roman" pitchFamily="18" charset="0"/>
              <a:cs typeface="Times New Roman" pitchFamily="18" charset="0"/>
            </a:endParaRPr>
          </a:p>
          <a:p>
            <a:pPr>
              <a:buFont typeface="Arial" pitchFamily="34" charset="0"/>
              <a:buChar char="•"/>
            </a:pPr>
            <a:r>
              <a:rPr lang="en-US" sz="1200" dirty="0" err="1" smtClean="0">
                <a:latin typeface="Times New Roman" pitchFamily="18" charset="0"/>
                <a:cs typeface="Times New Roman" pitchFamily="18" charset="0"/>
              </a:rPr>
              <a:t>Scarpaci</a:t>
            </a:r>
            <a:r>
              <a:rPr lang="en-US" sz="1200" dirty="0" smtClean="0">
                <a:latin typeface="Times New Roman" pitchFamily="18" charset="0"/>
                <a:cs typeface="Times New Roman" pitchFamily="18" charset="0"/>
              </a:rPr>
              <a:t>, E. (2007). </a:t>
            </a:r>
            <a:r>
              <a:rPr lang="en-US" sz="1200" i="1" dirty="0" smtClean="0">
                <a:latin typeface="Times New Roman" pitchFamily="18" charset="0"/>
                <a:cs typeface="Times New Roman" pitchFamily="18" charset="0"/>
              </a:rPr>
              <a:t>A case study approach to classroom management</a:t>
            </a:r>
            <a:r>
              <a:rPr lang="en-US" sz="1200" dirty="0" smtClean="0">
                <a:latin typeface="Times New Roman" pitchFamily="18" charset="0"/>
                <a:cs typeface="Times New Roman" pitchFamily="18" charset="0"/>
              </a:rPr>
              <a:t>. </a:t>
            </a:r>
            <a:r>
              <a:rPr lang="en-US" sz="1200" dirty="0" err="1" smtClean="0">
                <a:latin typeface="Times New Roman" pitchFamily="18" charset="0"/>
                <a:cs typeface="Times New Roman" pitchFamily="18" charset="0"/>
              </a:rPr>
              <a:t>Boston,MA</a:t>
            </a:r>
            <a:r>
              <a:rPr lang="en-US" sz="1200" dirty="0" smtClean="0">
                <a:latin typeface="Times New Roman" pitchFamily="18" charset="0"/>
                <a:cs typeface="Times New Roman" pitchFamily="18" charset="0"/>
              </a:rPr>
              <a:t>: Pearson </a:t>
            </a:r>
            <a:r>
              <a:rPr lang="en-US" sz="1200" dirty="0" err="1" smtClean="0">
                <a:latin typeface="Times New Roman" pitchFamily="18" charset="0"/>
                <a:cs typeface="Times New Roman" pitchFamily="18" charset="0"/>
              </a:rPr>
              <a:t>Education,INC</a:t>
            </a:r>
            <a:r>
              <a:rPr lang="en-US" sz="1200" dirty="0" smtClean="0">
                <a:latin typeface="Times New Roman" pitchFamily="18" charset="0"/>
                <a:cs typeface="Times New Roman" pitchFamily="18" charset="0"/>
              </a:rPr>
              <a:t>.</a:t>
            </a:r>
            <a:endParaRPr lang="en-US" sz="1200" dirty="0">
              <a:latin typeface="Times New Roman" pitchFamily="18" charset="0"/>
              <a:cs typeface="Times New Roman" pitchFamily="18" charset="0"/>
            </a:endParaRPr>
          </a:p>
        </p:txBody>
      </p:sp>
      <p:sp>
        <p:nvSpPr>
          <p:cNvPr id="4" name="TextBox 3"/>
          <p:cNvSpPr txBox="1"/>
          <p:nvPr/>
        </p:nvSpPr>
        <p:spPr>
          <a:xfrm>
            <a:off x="4724400" y="5181600"/>
            <a:ext cx="2362200" cy="369332"/>
          </a:xfrm>
          <a:prstGeom prst="rect">
            <a:avLst/>
          </a:prstGeom>
          <a:noFill/>
        </p:spPr>
        <p:txBody>
          <a:bodyPr wrap="square" rtlCol="0">
            <a:spAutoFit/>
          </a:bodyPr>
          <a:lstStyle/>
          <a:p>
            <a:r>
              <a:rPr lang="en-US" dirty="0" smtClean="0"/>
              <a:t>By: Angela Orth</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9211</TotalTime>
  <Words>508</Words>
  <Application>Microsoft Office PowerPoint</Application>
  <PresentationFormat>On-screen Show (4:3)</PresentationFormat>
  <Paragraphs>50</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Paper</vt:lpstr>
      <vt:lpstr>William Glasser</vt:lpstr>
      <vt:lpstr>A little Background on Dr. Glasser</vt:lpstr>
      <vt:lpstr>Two Theories</vt:lpstr>
      <vt:lpstr>Choice Theory</vt:lpstr>
      <vt:lpstr>Reality Theory</vt:lpstr>
      <vt:lpstr>  Strengths        and          Weakness</vt:lpstr>
      <vt:lpstr>Works of Dr. Glasser</vt:lpstr>
      <vt:lpstr>The real Reality of it…</vt:lpstr>
      <vt:lpstr>References</vt:lpstr>
    </vt:vector>
  </TitlesOfParts>
  <Company>Drexel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William Glasser</dc:title>
  <dc:creator>Angie</dc:creator>
  <cp:lastModifiedBy>Angie</cp:lastModifiedBy>
  <cp:revision>9</cp:revision>
  <dcterms:created xsi:type="dcterms:W3CDTF">2012-06-05T15:16:20Z</dcterms:created>
  <dcterms:modified xsi:type="dcterms:W3CDTF">2012-06-12T22:23:57Z</dcterms:modified>
</cp:coreProperties>
</file>